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7" r:id="rId4"/>
    <p:sldMasterId id="2147483761" r:id="rId5"/>
    <p:sldMasterId id="2147483775" r:id="rId6"/>
  </p:sldMasterIdLst>
  <p:notesMasterIdLst>
    <p:notesMasterId r:id="rId17"/>
  </p:notesMasterIdLst>
  <p:sldIdLst>
    <p:sldId id="268" r:id="rId7"/>
    <p:sldId id="2134960360" r:id="rId8"/>
    <p:sldId id="2145707230" r:id="rId9"/>
    <p:sldId id="306" r:id="rId10"/>
    <p:sldId id="2134960349" r:id="rId11"/>
    <p:sldId id="256" r:id="rId12"/>
    <p:sldId id="2145707231" r:id="rId13"/>
    <p:sldId id="2134960361" r:id="rId14"/>
    <p:sldId id="310" r:id="rId15"/>
    <p:sldId id="312" r:id="rId16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D9233BCD-E0F3-493B-80F1-1742BD0118AD}">
          <p14:sldIdLst>
            <p14:sldId id="268"/>
            <p14:sldId id="2134960360"/>
            <p14:sldId id="2145707230"/>
            <p14:sldId id="306"/>
            <p14:sldId id="2134960349"/>
            <p14:sldId id="256"/>
            <p14:sldId id="2145707231"/>
            <p14:sldId id="2134960361"/>
            <p14:sldId id="310"/>
            <p14:sldId id="312"/>
          </p14:sldIdLst>
        </p14:section>
        <p14:section name="Nimetön osa" id="{F71EFDD3-22BF-40F7-90E5-70632280243F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RAJ" lastIdx="1" clrIdx="0">
    <p:extLst>
      <p:ext uri="{19B8F6BF-5375-455C-9EA6-DF929625EA0E}">
        <p15:presenceInfo xmlns:p15="http://schemas.microsoft.com/office/powerpoint/2012/main" userId="S-1-5-21-2048549070-847380531-681445708-69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120D40"/>
    <a:srgbClr val="1F401A"/>
    <a:srgbClr val="330A2B"/>
    <a:srgbClr val="69050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233B61-7F14-4906-9DE9-EABD4977C633}" v="3" dt="2024-10-14T05:56:32.7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61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2FFBE-4DD2-A149-A073-D806CEDD1BE6}" type="datetimeFigureOut">
              <a:rPr lang="en-FI" smtClean="0"/>
              <a:t>10/18/2024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3BC0E-6BF1-8F4B-9688-D5AF6B99325F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24037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2842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18.10.2024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45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3239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820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18.10.2024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41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18.10.2024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07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15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939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74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18.10.2024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70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18.10.2024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41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75489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18.10.2024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07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15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939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747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18.10.2024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707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214737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D336C37-272F-4649-9B55-BD066A91D1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04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18.10.2024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73513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18.10.2024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B13C2B-EFAB-064C-B7A0-5CD5B0D63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157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18.10.2024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4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18.10.2024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80904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92978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9000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18.10.2024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297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18.10.2024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376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918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647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753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18.10.2024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48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33628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C218302-48EA-A846-A1FB-D245356EAC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6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18.10.2024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F5EDA3-63AC-234F-ADB7-6A48DB24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217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18.10.2024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639702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18.10.2024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F933DCF-44F5-A875-C470-9A2D7AFCB5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8" y="376263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46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18.10.2024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861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88857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1563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18.10.2024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128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18.10.2024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298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046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699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31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18.10.2024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456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18.10.2024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06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2842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18.10.2024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75489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18.10.2024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8090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18.10.2024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F5EDA3-63AC-234F-ADB7-6A48DB24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2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18.10.2024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0172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755" r:id="rId19"/>
    <p:sldLayoutId id="2147483756" r:id="rId20"/>
    <p:sldLayoutId id="2147483757" r:id="rId21"/>
    <p:sldLayoutId id="2147483758" r:id="rId22"/>
    <p:sldLayoutId id="2147483759" r:id="rId23"/>
    <p:sldLayoutId id="2147483760" r:id="rId2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18.10.2024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5619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18.10.2024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7762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2991122" y="1314451"/>
            <a:ext cx="8837083" cy="2428874"/>
          </a:xfrm>
        </p:spPr>
        <p:txBody>
          <a:bodyPr>
            <a:normAutofit/>
          </a:bodyPr>
          <a:lstStyle/>
          <a:p>
            <a:pPr algn="ctr"/>
            <a:r>
              <a:rPr lang="fi-FI" sz="2800" dirty="0">
                <a:cs typeface="Poppins"/>
              </a:rPr>
              <a:t>Satakunnan hyvinvointialueen talousarvio 2025 sekä toiminta- ja taloussuunnitelma 2025 - 2027 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>
                <a:cs typeface="Poppins"/>
              </a:rPr>
              <a:t>Esitys 16.10.2024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247924" y="6356350"/>
            <a:ext cx="2743200" cy="301756"/>
          </a:xfrm>
        </p:spPr>
        <p:txBody>
          <a:bodyPr/>
          <a:lstStyle/>
          <a:p>
            <a:fld id="{3B11CC8D-D17E-3E48-9BF0-884D68893E17}" type="datetime1">
              <a:rPr lang="fi-FI" smtClean="0"/>
              <a:pPr/>
              <a:t>18.10.2024</a:t>
            </a:fld>
            <a:r>
              <a:rPr lang="fi-FI"/>
              <a:t> Jyrki Vatanen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64253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E49D7346-0F30-BDF5-0863-7D8C63060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6650"/>
            <a:ext cx="10117508" cy="4650313"/>
          </a:xfrm>
        </p:spPr>
        <p:txBody>
          <a:bodyPr>
            <a:normAutofit fontScale="47500" lnSpcReduction="20000"/>
          </a:bodyPr>
          <a:lstStyle/>
          <a:p>
            <a:r>
              <a:rPr lang="fi-FI" dirty="0"/>
              <a:t>8.	Aikataulu</a:t>
            </a:r>
          </a:p>
          <a:p>
            <a:endParaRPr lang="fi-FI" dirty="0"/>
          </a:p>
          <a:p>
            <a:r>
              <a:rPr lang="fi-FI" dirty="0"/>
              <a:t>18.6.	Laadintaohjeen käsittely aluehallituksessa</a:t>
            </a:r>
          </a:p>
          <a:p>
            <a:r>
              <a:rPr lang="fi-FI" dirty="0"/>
              <a:t>11.9	Talousarvioehdotus toimialueittain valmiina</a:t>
            </a:r>
          </a:p>
          <a:p>
            <a:r>
              <a:rPr lang="fi-FI" dirty="0"/>
              <a:t>11.9.	Toimialueiden toimintasuunnitelmaesitykset toimitetaan talouspäällikkö Hannu-Pekka </a:t>
            </a:r>
            <a:r>
              <a:rPr lang="fi-FI" dirty="0" err="1"/>
              <a:t>Neuvoselle</a:t>
            </a:r>
            <a:endParaRPr lang="fi-FI" dirty="0"/>
          </a:p>
          <a:p>
            <a:r>
              <a:rPr lang="fi-FI" dirty="0"/>
              <a:t>17.9.	Merkittävimmät riskit tulee olla koostettuna </a:t>
            </a:r>
            <a:r>
              <a:rPr lang="fi-FI" dirty="0" err="1"/>
              <a:t>Graniteen</a:t>
            </a:r>
            <a:endParaRPr lang="fi-FI" dirty="0"/>
          </a:p>
          <a:p>
            <a:r>
              <a:rPr lang="fi-FI" dirty="0"/>
              <a:t>12.-24.9.	Hyvinvointialueen johdon ja toimialueiden väliset talousarvioneuvottelut / viranhaltijoiden talousarvioseminaari</a:t>
            </a:r>
          </a:p>
          <a:p>
            <a:r>
              <a:rPr lang="fi-FI" dirty="0"/>
              <a:t>30.9.	Muutokset organisaatiohierarkiaan oltava tiedossa ja toimitettu talouspäällikkö Hannu-Pekka </a:t>
            </a:r>
            <a:r>
              <a:rPr lang="fi-FI" dirty="0" err="1"/>
              <a:t>Neuvoselle</a:t>
            </a:r>
            <a:endParaRPr lang="fi-FI" dirty="0"/>
          </a:p>
          <a:p>
            <a:r>
              <a:rPr lang="fi-FI" dirty="0"/>
              <a:t>8.10.	Aluehallituksen talousarvioseminaari</a:t>
            </a:r>
          </a:p>
          <a:p>
            <a:r>
              <a:rPr lang="fi-FI" dirty="0"/>
              <a:t>15.10.	Talousarvioehdotuksen käsittely aluehallituksessa </a:t>
            </a:r>
          </a:p>
          <a:p>
            <a:r>
              <a:rPr lang="fi-FI" dirty="0"/>
              <a:t>28.10.	Aluevaltuuston talousarvioinfo</a:t>
            </a:r>
          </a:p>
          <a:p>
            <a:r>
              <a:rPr lang="fi-FI" dirty="0"/>
              <a:t>31.10.	Elinkaarilautakuntien kannanotot talousarvioehdotuksiin</a:t>
            </a:r>
          </a:p>
          <a:p>
            <a:r>
              <a:rPr lang="fi-FI" dirty="0"/>
              <a:t>31.10.	Lakisääteisten vaikuttamistoimielinten talousarvioehdotukset valmiina</a:t>
            </a:r>
          </a:p>
          <a:p>
            <a:r>
              <a:rPr lang="fi-FI" dirty="0"/>
              <a:t>12.11.	Talousarvioehdotuksen käsittely aluehallituksessa </a:t>
            </a:r>
          </a:p>
          <a:p>
            <a:r>
              <a:rPr lang="fi-FI" dirty="0"/>
              <a:t>26.11.	Lopullisen talousarvioehdotuksen käsittely aluehallituksessa</a:t>
            </a:r>
          </a:p>
          <a:p>
            <a:r>
              <a:rPr lang="fi-FI" dirty="0"/>
              <a:t>26.11.	Aluevaltuuston talousarvioinfo</a:t>
            </a:r>
          </a:p>
          <a:p>
            <a:r>
              <a:rPr lang="fi-FI" dirty="0"/>
              <a:t>9.12.	Lopullisen talousarvioehdotuksen käsittely aluevaltuustossa</a:t>
            </a:r>
          </a:p>
          <a:p>
            <a:r>
              <a:rPr lang="fi-FI" dirty="0"/>
              <a:t>10.12.	Palveluhinnaston käsittely aluehallituksessa</a:t>
            </a:r>
          </a:p>
          <a:p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42F1436-4F7E-A02F-4B71-CC423FC30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F56E075F-28BC-8C34-6F95-C79DC5BB1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Talousarvion laadinta-aikataulu 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42175D3-3054-AC9A-E6C4-14A712AFC8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44852A8-4BE1-3E55-A802-973D61D41B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10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000906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38239239-5F6F-8AB5-5DF2-31BC814C2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924" y="850790"/>
            <a:ext cx="11527958" cy="55055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Aluehallitus 18.6.2024 hyväksynyt talousarvion valmisteluohjeet</a:t>
            </a:r>
          </a:p>
          <a:p>
            <a:pPr marL="0" indent="0">
              <a:buNone/>
            </a:pPr>
            <a:endParaRPr lang="fi-FI" sz="1000" dirty="0"/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Aluehallitus antanut raamiin: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Sote yhteensä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Pelastuslaitos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Hallinto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Konsernipalvelut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fi-FI" sz="1000" dirty="0"/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Tavoitteena +/- 0 tulos</a:t>
            </a:r>
          </a:p>
          <a:p>
            <a:pPr>
              <a:buFont typeface="Wingdings" panose="05000000000000000000" pitchFamily="2" charset="2"/>
              <a:buChar char="Ø"/>
            </a:pPr>
            <a:endParaRPr lang="fi-FI" sz="1000" dirty="0"/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Henkilöstökulut huomioidaan sopimusten mukaan</a:t>
            </a:r>
          </a:p>
          <a:p>
            <a:pPr>
              <a:buFont typeface="Wingdings" panose="05000000000000000000" pitchFamily="2" charset="2"/>
              <a:buChar char="Ø"/>
            </a:pPr>
            <a:endParaRPr lang="fi-FI" sz="1000" dirty="0"/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Yhteistoimintamenettelyn toimenpiteet huomioidaan</a:t>
            </a:r>
          </a:p>
          <a:p>
            <a:pPr>
              <a:buFont typeface="Wingdings" panose="05000000000000000000" pitchFamily="2" charset="2"/>
              <a:buChar char="Ø"/>
            </a:pPr>
            <a:endParaRPr lang="fi-FI" sz="1000" dirty="0"/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Muutosohjelman toimenpiteet huomioidaan</a:t>
            </a:r>
          </a:p>
          <a:p>
            <a:pPr>
              <a:buFont typeface="Wingdings" panose="05000000000000000000" pitchFamily="2" charset="2"/>
              <a:buChar char="Ø"/>
            </a:pPr>
            <a:endParaRPr lang="fi-FI" dirty="0"/>
          </a:p>
          <a:p>
            <a:pPr>
              <a:buFont typeface="Wingdings" panose="05000000000000000000" pitchFamily="2" charset="2"/>
              <a:buChar char="Ø"/>
            </a:pPr>
            <a:endParaRPr lang="fi-FI" dirty="0"/>
          </a:p>
          <a:p>
            <a:pPr>
              <a:buFont typeface="Wingdings" panose="05000000000000000000" pitchFamily="2" charset="2"/>
              <a:buChar char="Ø"/>
            </a:pP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8135B7C-F1FB-DB31-3804-6BDCE5BAC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B4377D1F-FD61-9877-3A7D-232B047E1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074779" cy="610898"/>
          </a:xfrm>
        </p:spPr>
        <p:txBody>
          <a:bodyPr>
            <a:normAutofit/>
          </a:bodyPr>
          <a:lstStyle/>
          <a:p>
            <a:pPr algn="ctr"/>
            <a:r>
              <a:rPr lang="fi-FI" sz="3200" dirty="0"/>
              <a:t>Talousarviovalmistelu 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AC67A56-4D54-C995-51B4-9CAEB67C2D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A7E59AE-CFB7-A039-2DD8-1E6710925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551470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A07E70AD-340F-285E-B005-15F66593A5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0257" y="2223170"/>
            <a:ext cx="11666765" cy="3077154"/>
          </a:xfrm>
          <a:prstGeom prst="rect">
            <a:avLst/>
          </a:prstGeo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32201A4-A893-B81C-3555-C229F130C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923F900-3A3D-96F8-EC24-44442CD3E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/>
              <a:t>Talousarvion 2025 suunnitteluraami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C0E5583-D83E-C3DF-1F38-ECD0B78833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9928D0D-1EF7-A938-7265-E5846EE61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3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05120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DDF6E1EC-04A8-9F58-86BA-2875E99CA9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1621" y="1463677"/>
            <a:ext cx="9075168" cy="3930646"/>
          </a:xfrm>
          <a:prstGeom prst="rect">
            <a:avLst/>
          </a:prstGeo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A64EDB1-120F-D98E-CFC1-D837EF2B0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9D078B3-AF4C-3AA9-0062-B7AAA8711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25" y="136525"/>
            <a:ext cx="9882283" cy="833534"/>
          </a:xfrm>
        </p:spPr>
        <p:txBody>
          <a:bodyPr>
            <a:normAutofit fontScale="90000"/>
          </a:bodyPr>
          <a:lstStyle/>
          <a:p>
            <a:pPr algn="ctr"/>
            <a:r>
              <a:rPr lang="fi-FI" sz="3200" dirty="0"/>
              <a:t>Rahoitus vuosille 2025 – 2028</a:t>
            </a:r>
            <a:br>
              <a:rPr lang="fi-FI" sz="3200" dirty="0"/>
            </a:br>
            <a:r>
              <a:rPr lang="fi-FI" sz="2700" dirty="0"/>
              <a:t>(Rahoituksen painelaskelma)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2077550-3F3E-6414-A969-BE6716EED8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7CBD086-2985-2D41-925D-5B4335C287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553061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E2083CF-F777-D520-AFA7-32BE49761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733F6961-1FF6-C252-0F4F-26A2B9659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022" y="136526"/>
            <a:ext cx="10074779" cy="905096"/>
          </a:xfrm>
        </p:spPr>
        <p:txBody>
          <a:bodyPr>
            <a:normAutofit fontScale="90000"/>
          </a:bodyPr>
          <a:lstStyle/>
          <a:p>
            <a:pPr algn="ctr"/>
            <a:br>
              <a:rPr lang="fi-FI" sz="3100" dirty="0"/>
            </a:br>
            <a:r>
              <a:rPr lang="fi-FI" sz="3100" dirty="0"/>
              <a:t>Julkisen talouden suunnitelman mukaiset toimenpiteet</a:t>
            </a:r>
            <a:br>
              <a:rPr lang="fi-FI" dirty="0"/>
            </a:b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EF36E10-83C6-9C29-E1E4-4022D69036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4518E9D-6B8B-4AFB-1D85-E75B4764AD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5</a:t>
            </a:fld>
            <a:endParaRPr lang="en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90878460-0B4F-FAA3-B003-5A6FD43FD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69" y="1360710"/>
            <a:ext cx="9948408" cy="41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37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843743"/>
          </a:xfrm>
        </p:spPr>
        <p:txBody>
          <a:bodyPr>
            <a:normAutofit/>
          </a:bodyPr>
          <a:lstStyle/>
          <a:p>
            <a:pPr algn="ctr"/>
            <a:r>
              <a:rPr lang="fi-FI" sz="2400" dirty="0"/>
              <a:t>Satakunnan väestönkehitys 2010-2040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6</a:t>
            </a:fld>
            <a:endParaRPr lang="en-FI" dirty="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4" y="1453578"/>
            <a:ext cx="8343207" cy="4417559"/>
          </a:xfrm>
          <a:prstGeom prst="rect">
            <a:avLst/>
          </a:prstGeom>
        </p:spPr>
      </p:pic>
      <p:sp>
        <p:nvSpPr>
          <p:cNvPr id="5" name="Tekstiruutu 4"/>
          <p:cNvSpPr txBox="1"/>
          <p:nvPr/>
        </p:nvSpPr>
        <p:spPr>
          <a:xfrm>
            <a:off x="2768137" y="6111640"/>
            <a:ext cx="849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dirty="0">
                <a:latin typeface="+mn-lt"/>
                <a:cs typeface="Poppins" pitchFamily="2" charset="77"/>
              </a:rPr>
              <a:t>Satakunnan toteutunut ja ennakoitu väestönkehitys 2010-2040</a:t>
            </a:r>
          </a:p>
        </p:txBody>
      </p:sp>
    </p:spTree>
    <p:extLst>
      <p:ext uri="{BB962C8B-B14F-4D97-AF65-F5344CB8AC3E}">
        <p14:creationId xmlns:p14="http://schemas.microsoft.com/office/powerpoint/2010/main" val="2973505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62F6C48-8D82-5318-6BC5-BF8E7452D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393794"/>
            <a:ext cx="9991477" cy="3284738"/>
          </a:xfrm>
        </p:spPr>
        <p:txBody>
          <a:bodyPr/>
          <a:lstStyle/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828040" algn="l"/>
                <a:tab pos="1656080" algn="l"/>
              </a:tabLst>
            </a:pPr>
            <a:r>
              <a:rPr lang="fi-FI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Toimialueen kuvaus ja toiminta-ajatus</a:t>
            </a:r>
          </a:p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828040" algn="l"/>
                <a:tab pos="1656080" algn="l"/>
              </a:tabLst>
            </a:pPr>
            <a:endParaRPr lang="fi-FI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828040" algn="l"/>
                <a:tab pos="1656080" algn="l"/>
              </a:tabLst>
            </a:pPr>
            <a:r>
              <a:rPr lang="fi-FI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Toiminnan painopisteet ja keskeiset muutokset</a:t>
            </a:r>
          </a:p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828040" algn="l"/>
                <a:tab pos="1656080" algn="l"/>
              </a:tabLst>
            </a:pPr>
            <a:endParaRPr lang="fi-FI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828040" algn="l"/>
                <a:tab pos="1656080" algn="l"/>
              </a:tabLst>
            </a:pPr>
            <a:r>
              <a:rPr lang="fi-FI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Talousarvion toiminnalliset tavoitteet</a:t>
            </a:r>
          </a:p>
          <a:p>
            <a:pPr marL="800100" lvl="1" indent="-34290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828040" algn="l"/>
                <a:tab pos="1656080" algn="l"/>
              </a:tabLst>
            </a:pPr>
            <a:r>
              <a:rPr lang="fi-FI" dirty="0">
                <a:latin typeface="Arial" panose="020B0604020202020204" pitchFamily="34" charset="0"/>
                <a:cs typeface="Arial" panose="020B0604020202020204" pitchFamily="34" charset="0"/>
              </a:rPr>
              <a:t>Toiminnalliset tavoitteet tulee laatia niin, että strategisista periaatteista valitaan 2-3 periaatetta ja niille valitaan 1-2 mitattavaa tavoitetta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94D89D2-324F-EBB5-CA90-17039F0E6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28905D04-3601-EECA-045B-FEB84F857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86248"/>
            <a:ext cx="10117508" cy="631646"/>
          </a:xfrm>
        </p:spPr>
        <p:txBody>
          <a:bodyPr>
            <a:normAutofit/>
          </a:bodyPr>
          <a:lstStyle/>
          <a:p>
            <a:pPr algn="ctr"/>
            <a:r>
              <a:rPr lang="fi-FI" sz="3200" dirty="0"/>
              <a:t>Toimialueiden toimintasuunnitelmat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3D0504-0100-E738-EDFB-681B798D3D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C6A8792-F73F-37C1-113E-059A10FA4B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7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079709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B38133E7-FBF1-21E1-DB43-7EE43B992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53871"/>
            <a:ext cx="10897925" cy="452309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Taloussuunnitelma vuosille 2025 – 2027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 Talousarviovuosi 2025 on taloussuunnitelman ensimmäinen vuosi</a:t>
            </a:r>
          </a:p>
          <a:p>
            <a:pPr>
              <a:buFont typeface="Wingdings" panose="05000000000000000000" pitchFamily="2" charset="2"/>
              <a:buChar char="Ø"/>
            </a:pPr>
            <a:endParaRPr lang="fi-FI" dirty="0"/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Kumulatiiviset alijäämät vuosilta 2023 ja 2024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 Kumulatiiviset alijäämät arviolta n. 130 milj. euroa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 Kertyneet alijäämät vuosilta 2023 ja 2024 tulisi kattaa vuoden 2026 loppuun mennessä</a:t>
            </a:r>
          </a:p>
          <a:p>
            <a:pPr marL="457200" lvl="1" indent="0">
              <a:buNone/>
            </a:pP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D1B2333-8B10-598F-3474-8B77D766C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117F5B35-6254-DE8F-F10B-368A413E3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2393"/>
            <a:ext cx="10074779" cy="898497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Talousarvio 2025 ja taloussuunnitelma 2025 - 2027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95FA8FD-50DF-A221-D364-B262734F7A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60994FC-9821-D1E1-15C5-07B5B5E10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8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78322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6B5AB77A-EC87-2CB3-4039-5567D5CBA0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963" y="1562563"/>
            <a:ext cx="8672847" cy="3911464"/>
          </a:xfr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96AFB98-C16F-9314-BA10-F25BB3398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18.10.2024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4E79545-AE2B-E6BC-3A40-354076961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175"/>
            <a:ext cx="10074779" cy="1048155"/>
          </a:xfrm>
        </p:spPr>
        <p:txBody>
          <a:bodyPr>
            <a:normAutofit/>
          </a:bodyPr>
          <a:lstStyle/>
          <a:p>
            <a:pPr algn="ctr"/>
            <a:r>
              <a:rPr lang="fi-FI" b="0" dirty="0"/>
              <a:t>Talouden arviointimenettely</a:t>
            </a:r>
            <a:br>
              <a:rPr lang="fi-FI" b="0" dirty="0"/>
            </a:br>
            <a:r>
              <a:rPr lang="fi-FI" sz="1600" b="0" dirty="0"/>
              <a:t>(Pasi Leppänen: hyvinvointialueen talouden johtaminen käytännössä)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25288F1-A72B-E3A9-15DA-7CE9563909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EE4E883-A005-705C-AC0D-F57DE0316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9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26734608"/>
      </p:ext>
    </p:extLst>
  </p:cSld>
  <p:clrMapOvr>
    <a:masterClrMapping/>
  </p:clrMapOvr>
</p:sld>
</file>

<file path=ppt/theme/theme1.xml><?xml version="1.0" encoding="utf-8"?>
<a:theme xmlns:a="http://schemas.openxmlformats.org/drawingml/2006/main" name="SHA Sote/Vihrea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2A56609D-893F-8E47-914B-376BAFE714FF}"/>
    </a:ext>
  </a:extLst>
</a:theme>
</file>

<file path=ppt/theme/theme2.xml><?xml version="1.0" encoding="utf-8"?>
<a:theme xmlns:a="http://schemas.openxmlformats.org/drawingml/2006/main" name="SHA Pelastus/Puna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AD223095-1438-654F-A685-81DE42A807F7}"/>
    </a:ext>
  </a:extLst>
</a:theme>
</file>

<file path=ppt/theme/theme3.xml><?xml version="1.0" encoding="utf-8"?>
<a:theme xmlns:a="http://schemas.openxmlformats.org/drawingml/2006/main" name="SHA Hallinto/Sin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6D90EAC8-937D-6347-A51A-E35764F8713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37AC0A5DBE2B04FBEF591DD579FD0BB" ma:contentTypeVersion="8" ma:contentTypeDescription="Luo uusi asiakirja." ma:contentTypeScope="" ma:versionID="2f70efa20d96db1056a975f9a125e633">
  <xsd:schema xmlns:xsd="http://www.w3.org/2001/XMLSchema" xmlns:xs="http://www.w3.org/2001/XMLSchema" xmlns:p="http://schemas.microsoft.com/office/2006/metadata/properties" xmlns:ns3="922b59c8-a08e-465a-819c-eb51de761b3d" xmlns:ns4="08bf3a15-36af-4c1b-a4ce-72e482109eb6" targetNamespace="http://schemas.microsoft.com/office/2006/metadata/properties" ma:root="true" ma:fieldsID="bdefb570749906e6e12b91e81c26fe7e" ns3:_="" ns4:_="">
    <xsd:import namespace="922b59c8-a08e-465a-819c-eb51de761b3d"/>
    <xsd:import namespace="08bf3a15-36af-4c1b-a4ce-72e482109eb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2b59c8-a08e-465a-819c-eb51de761b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f3a15-36af-4c1b-a4ce-72e482109eb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22b59c8-a08e-465a-819c-eb51de761b3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1FD1E7-8D49-4CE7-A3F5-40F3AE63FA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2b59c8-a08e-465a-819c-eb51de761b3d"/>
    <ds:schemaRef ds:uri="08bf3a15-36af-4c1b-a4ce-72e482109e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61C5CA-4A54-4FC1-BA87-B0389994A409}">
  <ds:schemaRefs>
    <ds:schemaRef ds:uri="http://schemas.microsoft.com/office/infopath/2007/PartnerControls"/>
    <ds:schemaRef ds:uri="http://www.w3.org/XML/1998/namespace"/>
    <ds:schemaRef ds:uri="http://purl.org/dc/dcmitype/"/>
    <ds:schemaRef ds:uri="http://schemas.openxmlformats.org/package/2006/metadata/core-properties"/>
    <ds:schemaRef ds:uri="922b59c8-a08e-465a-819c-eb51de761b3d"/>
    <ds:schemaRef ds:uri="http://schemas.microsoft.com/office/2006/documentManagement/types"/>
    <ds:schemaRef ds:uri="http://purl.org/dc/elements/1.1/"/>
    <ds:schemaRef ds:uri="http://schemas.microsoft.com/office/2006/metadata/properties"/>
    <ds:schemaRef ds:uri="08bf3a15-36af-4c1b-a4ce-72e482109eb6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EBA4AE8-D1D9-44DF-B0A2-516CB5CF2E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sha_esityspohja_FI(4)</Template>
  <TotalTime>7650</TotalTime>
  <Words>316</Words>
  <Application>Microsoft Office PowerPoint</Application>
  <PresentationFormat>Laajakuva</PresentationFormat>
  <Paragraphs>78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10</vt:i4>
      </vt:variant>
    </vt:vector>
  </HeadingPairs>
  <TitlesOfParts>
    <vt:vector size="17" baseType="lpstr">
      <vt:lpstr>Arial</vt:lpstr>
      <vt:lpstr>Calibri</vt:lpstr>
      <vt:lpstr>Poppins</vt:lpstr>
      <vt:lpstr>Wingdings</vt:lpstr>
      <vt:lpstr>SHA Sote/Vihrea</vt:lpstr>
      <vt:lpstr>SHA Pelastus/Punainen</vt:lpstr>
      <vt:lpstr>SHA Hallinto/Sininen</vt:lpstr>
      <vt:lpstr>Satakunnan hyvinvointialueen talousarvio 2025 sekä toiminta- ja taloussuunnitelma 2025 - 2027 </vt:lpstr>
      <vt:lpstr>Talousarviovalmistelu 2025</vt:lpstr>
      <vt:lpstr>Talousarvion 2025 suunnitteluraami</vt:lpstr>
      <vt:lpstr>Rahoitus vuosille 2025 – 2028 (Rahoituksen painelaskelma)</vt:lpstr>
      <vt:lpstr> Julkisen talouden suunnitelman mukaiset toimenpiteet </vt:lpstr>
      <vt:lpstr>Satakunnan väestönkehitys 2010-2040</vt:lpstr>
      <vt:lpstr>Toimialueiden toimintasuunnitelmat</vt:lpstr>
      <vt:lpstr>Talousarvio 2025 ja taloussuunnitelma 2025 - 2027</vt:lpstr>
      <vt:lpstr>Talouden arviointimenettely (Pasi Leppänen: hyvinvointialueen talouden johtaminen käytännössä)</vt:lpstr>
      <vt:lpstr>Talousarvion laadinta-aikataulu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Mira Metsälä</dc:creator>
  <cp:lastModifiedBy>Eliisa Saarinen</cp:lastModifiedBy>
  <cp:revision>177</cp:revision>
  <dcterms:created xsi:type="dcterms:W3CDTF">2022-06-21T10:02:14Z</dcterms:created>
  <dcterms:modified xsi:type="dcterms:W3CDTF">2024-10-18T05:17:58Z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0x010100537AC0A5DBE2B04FBEF591DD579FD0BB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2024-09-18T09:41:53Z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f1fc3d0a-ee56-4f33-ab7c-c77444ca1078</vt:lpwstr>
  </property>
  <property fmtid="{D5CDD505-2E9C-101B-9397-08002B2CF9AE}" pid="8" name="MSIP_Label_defa4170-0d19-0005-0004-bc88714345d2_ActionId">
    <vt:lpwstr>df4caab8-352a-41c1-a8f7-3b8570f48002</vt:lpwstr>
  </property>
  <property fmtid="{D5CDD505-2E9C-101B-9397-08002B2CF9AE}" pid="9" name="MSIP_Label_defa4170-0d19-0005-0004-bc88714345d2_ContentBits">
    <vt:lpwstr>0</vt:lpwstr>
  </property>
</Properties>
</file>