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4"/>
    <p:sldMasterId id="2147483761" r:id="rId5"/>
    <p:sldMasterId id="2147483775" r:id="rId6"/>
  </p:sldMasterIdLst>
  <p:notesMasterIdLst>
    <p:notesMasterId r:id="rId17"/>
  </p:notesMasterIdLst>
  <p:sldIdLst>
    <p:sldId id="268" r:id="rId7"/>
    <p:sldId id="2134960360" r:id="rId8"/>
    <p:sldId id="2145707230" r:id="rId9"/>
    <p:sldId id="306" r:id="rId10"/>
    <p:sldId id="2134960349" r:id="rId11"/>
    <p:sldId id="256" r:id="rId12"/>
    <p:sldId id="2145707231" r:id="rId13"/>
    <p:sldId id="2134960361" r:id="rId14"/>
    <p:sldId id="310" r:id="rId15"/>
    <p:sldId id="312" r:id="rId1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D9233BCD-E0F3-493B-80F1-1742BD0118AD}">
          <p14:sldIdLst>
            <p14:sldId id="268"/>
            <p14:sldId id="2134960360"/>
            <p14:sldId id="2145707230"/>
            <p14:sldId id="306"/>
            <p14:sldId id="2134960349"/>
            <p14:sldId id="256"/>
            <p14:sldId id="2145707231"/>
            <p14:sldId id="2134960361"/>
            <p14:sldId id="310"/>
            <p14:sldId id="312"/>
          </p14:sldIdLst>
        </p14:section>
        <p14:section name="Nimetön osa" id="{F71EFDD3-22BF-40F7-90E5-70632280243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RAJ" lastIdx="1" clrIdx="0">
    <p:extLst>
      <p:ext uri="{19B8F6BF-5375-455C-9EA6-DF929625EA0E}">
        <p15:presenceInfo xmlns:p15="http://schemas.microsoft.com/office/powerpoint/2012/main" userId="S-1-5-21-2048549070-847380531-681445708-69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120D40"/>
    <a:srgbClr val="1F401A"/>
    <a:srgbClr val="330A2B"/>
    <a:srgbClr val="69050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33B61-7F14-4906-9DE9-EABD4977C633}" v="3" dt="2024-10-14T05:56:32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6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2FFBE-4DD2-A149-A073-D806CEDD1BE6}" type="datetimeFigureOut">
              <a:rPr lang="en-FI" smtClean="0"/>
              <a:t>10/18/2024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3BC0E-6BF1-8F4B-9688-D5AF6B99325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40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284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12F263-8ED4-9547-890D-9985108F9A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4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39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0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33FA-BB63-A140-8E5B-EF17C6C9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5A8217F-E150-D04C-9937-535611345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ECA92EE8-1EED-C443-88C6-D174A7C7C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AA7E11A-2316-AA4F-8990-CFC7657E3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241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DD76-9CCC-054F-978E-D5077005BB2C}" type="datetime1">
              <a:rPr lang="fi-FI" smtClean="0"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607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167E5-70BA-D045-BE00-94F33884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59206BD-B0E2-A340-9E58-15AF8DE39939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EA050767-61B8-5242-BDDB-EF2226DED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1C1C4BA-03A0-EE4E-9C80-79C5043BE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0CE164F-682B-A04E-909C-18348AB145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15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1F4225-EEFD-1D41-9134-2C484EF5B098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93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4588D-02B6-7B48-80C5-7290C084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1E50-2071-4647-B2A4-6E16D0D78C0D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DE69C5E-82EF-A648-A11F-D9E1E9EFE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41B89B9-4C34-5945-8DD2-025C2ACDC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7C11409-FE29-B548-AE3B-9C849B9FE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408B3C-CD3D-A345-95D5-50EF223B2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1B66448-190C-E74D-852D-DB4BEC127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FE41889-F0C6-E244-B481-92FA2D7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47804"/>
            <a:ext cx="150396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8875BAD-9283-B94B-BF88-63730F8E3459}" type="datetime1">
              <a:rPr lang="fi-FI" smtClean="0"/>
              <a:pPr/>
              <a:t>18.10.2024</a:t>
            </a:fld>
            <a:endParaRPr lang="fi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E17094-92F6-B44B-BC0C-016FA26F88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770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33FA-BB63-A140-8E5B-EF17C6C9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5A8217F-E150-D04C-9937-535611345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ECA92EE8-1EED-C443-88C6-D174A7C7C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AA7E11A-2316-AA4F-8990-CFC7657E3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24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BDBF8C-DF27-444D-BBC4-24745D97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4019D08-A82C-8244-B3FC-164DE500B9DC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76617-1CFF-CC48-9CEF-A2B0FA265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75489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DD76-9CCC-054F-978E-D5077005BB2C}" type="datetime1">
              <a:rPr lang="fi-FI" smtClean="0"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607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167E5-70BA-D045-BE00-94F33884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59206BD-B0E2-A340-9E58-15AF8DE39939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EA050767-61B8-5242-BDDB-EF2226DED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1C1C4BA-03A0-EE4E-9C80-79C5043BE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0CE164F-682B-A04E-909C-18348AB145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15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1F4225-EEFD-1D41-9134-2C484EF5B098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93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4588D-02B6-7B48-80C5-7290C084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1E50-2071-4647-B2A4-6E16D0D78C0D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DE69C5E-82EF-A648-A11F-D9E1E9EFE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41B89B9-4C34-5945-8DD2-025C2ACDC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7C11409-FE29-B548-AE3B-9C849B9FE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408B3C-CD3D-A345-95D5-50EF223B2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1B66448-190C-E74D-852D-DB4BEC127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FE41889-F0C6-E244-B481-92FA2D7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47804"/>
            <a:ext cx="150396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8875BAD-9283-B94B-BF88-63730F8E3459}" type="datetime1">
              <a:rPr lang="fi-FI" smtClean="0"/>
              <a:pPr/>
              <a:t>18.10.2024</a:t>
            </a:fld>
            <a:endParaRPr lang="fi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E17094-92F6-B44B-BC0C-016FA26F88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770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214737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BDBF8C-DF27-444D-BBC4-24745D97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019D08-A82C-8244-B3FC-164DE500B9DC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76617-1CFF-CC48-9CEF-A2B0FA265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D336C37-272F-4649-9B55-BD066A91D1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04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C46E-4896-1846-BF4F-632C84A0617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5C96A5-8941-A14C-9501-AF02433AE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735134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E827-24B1-0D4E-9423-39C3C5F061D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228E8-B39A-2748-BC46-D15FE03F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FB13C2B-EFAB-064C-B7A0-5CD5B0D634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157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12F263-8ED4-9547-890D-9985108F9A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4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C46E-4896-1846-BF4F-632C84A0617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5C96A5-8941-A14C-9501-AF02433AE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80904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297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000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33FA-BB63-A140-8E5B-EF17C6C9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5A8217F-E150-D04C-9937-535611345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ECA92EE8-1EED-C443-88C6-D174A7C7C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AA7E11A-2316-AA4F-8990-CFC7657E3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297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DD76-9CCC-054F-978E-D5077005BB2C}" type="datetime1">
              <a:rPr lang="fi-FI" smtClean="0"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376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167E5-70BA-D045-BE00-94F33884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59206BD-B0E2-A340-9E58-15AF8DE39939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EA050767-61B8-5242-BDDB-EF2226DED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1C1C4BA-03A0-EE4E-9C80-79C5043BE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0CE164F-682B-A04E-909C-18348AB145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918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1F4225-EEFD-1D41-9134-2C484EF5B098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5647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4588D-02B6-7B48-80C5-7290C084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1E50-2071-4647-B2A4-6E16D0D78C0D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DE69C5E-82EF-A648-A11F-D9E1E9EFE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41B89B9-4C34-5945-8DD2-025C2ACDC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7C11409-FE29-B548-AE3B-9C849B9FE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753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408B3C-CD3D-A345-95D5-50EF223B2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1B66448-190C-E74D-852D-DB4BEC127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FE41889-F0C6-E244-B481-92FA2D7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47804"/>
            <a:ext cx="15039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875BAD-9283-B94B-BF88-63730F8E3459}" type="datetime1">
              <a:rPr lang="fi-FI" smtClean="0"/>
              <a:pPr/>
              <a:t>18.10.2024</a:t>
            </a:fld>
            <a:endParaRPr lang="fi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E17094-92F6-B44B-BC0C-016FA26F88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48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33628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BDBF8C-DF27-444D-BBC4-24745D97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F4019D08-A82C-8244-B3FC-164DE500B9DC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76617-1CFF-CC48-9CEF-A2B0FA265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DC218302-48EA-A846-A1FB-D245356EAC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6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E827-24B1-0D4E-9423-39C3C5F061D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228E8-B39A-2748-BC46-D15FE03F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F5EDA3-63AC-234F-ADB7-6A48DB24C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217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C46E-4896-1846-BF4F-632C84A0617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5C96A5-8941-A14C-9501-AF02433AE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639702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E827-24B1-0D4E-9423-39C3C5F061D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228E8-B39A-2748-BC46-D15FE03F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7F933DCF-44F5-A875-C470-9A2D7AFCB5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8" y="376263"/>
            <a:ext cx="4090615" cy="145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546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12F263-8ED4-9547-890D-9985108F9A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86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8857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1563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33FA-BB63-A140-8E5B-EF17C6C9A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95A8217F-E150-D04C-9937-535611345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ECA92EE8-1EED-C443-88C6-D174A7C7C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AA7E11A-2316-AA4F-8990-CFC7657E3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12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DD76-9CCC-054F-978E-D5077005BB2C}" type="datetime1">
              <a:rPr lang="fi-FI" smtClean="0"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298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167E5-70BA-D045-BE00-94F33884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359206BD-B0E2-A340-9E58-15AF8DE39939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EA050767-61B8-5242-BDDB-EF2226DED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1C1C4BA-03A0-EE4E-9C80-79C5043BE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0CE164F-682B-A04E-909C-18348AB145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046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C9222-EBDA-FF4A-B4A9-8CCE3744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8C1F4225-EEFD-1D41-9134-2C484EF5B098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9D7365B-D768-634D-8BE4-2FC214A7B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A55D65-E3C7-DC4C-B49D-F7365EF65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43AA26-7B0E-6341-BFDE-6F00B73D71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5699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4588D-02B6-7B48-80C5-7290C084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1E50-2071-4647-B2A4-6E16D0D78C0D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833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DE69C5E-82EF-A648-A11F-D9E1E9EFE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41B89B9-4C34-5945-8DD2-025C2ACDC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7C11409-FE29-B548-AE3B-9C849B9FE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63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12F263-8ED4-9547-890D-9985108F9A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456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29408B3C-CD3D-A345-95D5-50EF223B2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1B66448-190C-E74D-852D-DB4BEC127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FE41889-F0C6-E244-B481-92FA2D7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47804"/>
            <a:ext cx="1503964" cy="365125"/>
          </a:xfrm>
        </p:spPr>
        <p:txBody>
          <a:bodyPr/>
          <a:lstStyle>
            <a:lvl1pPr>
              <a:defRPr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fld id="{C8875BAD-9283-B94B-BF88-63730F8E3459}" type="datetime1">
              <a:rPr lang="fi-FI" smtClean="0"/>
              <a:pPr/>
              <a:t>18.10.2024</a:t>
            </a:fld>
            <a:endParaRPr lang="fi-FI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AE17094-92F6-B44B-BC0C-016FA26F88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9438" y="335634"/>
            <a:ext cx="524855" cy="6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0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284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EBDBF8C-DF27-444D-BBC4-24745D97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7924" y="6388034"/>
            <a:ext cx="274320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4019D08-A82C-8244-B3FC-164DE500B9DC}" type="datetime1">
              <a:rPr lang="fi-FI" smtClean="0"/>
              <a:pPr/>
              <a:t>18.10.2024</a:t>
            </a:fld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76617-1CFF-CC48-9CEF-A2B0FA265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7548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C46E-4896-1846-BF4F-632C84A0617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6266" y="778312"/>
            <a:ext cx="2101315" cy="2673101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5C96A5-8941-A14C-9501-AF02433AE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809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0181E-5A6F-E848-BD86-D63E42BB7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E827-24B1-0D4E-9423-39C3C5F061D5}" type="datetime1">
              <a:rPr lang="fi-FI" smtClean="0"/>
              <a:t>18.10.2024</a:t>
            </a:fld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228E8-B39A-2748-BC46-D15FE03F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F5EDA3-63AC-234F-ADB7-6A48DB24C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2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18.10.2024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0172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  <p:sldLayoutId id="2147483755" r:id="rId19"/>
    <p:sldLayoutId id="2147483756" r:id="rId20"/>
    <p:sldLayoutId id="2147483757" r:id="rId21"/>
    <p:sldLayoutId id="2147483758" r:id="rId22"/>
    <p:sldLayoutId id="2147483759" r:id="rId23"/>
    <p:sldLayoutId id="2147483760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18.10.2024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5619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18.10.2024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7762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91122" y="1314451"/>
            <a:ext cx="8837083" cy="2428874"/>
          </a:xfrm>
        </p:spPr>
        <p:txBody>
          <a:bodyPr>
            <a:normAutofit/>
          </a:bodyPr>
          <a:lstStyle/>
          <a:p>
            <a:pPr algn="ctr"/>
            <a:r>
              <a:rPr lang="fi-FI" sz="2800" dirty="0">
                <a:cs typeface="Poppins"/>
              </a:rPr>
              <a:t>Satakunnan hyvinvointialueen talousarvio 2025 sekä toiminta- ja taloussuunnitelma 2025 - 2027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cs typeface="Poppins"/>
              </a:rPr>
              <a:t>Esitys 16.10.2024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247924" y="6356350"/>
            <a:ext cx="2743200" cy="301756"/>
          </a:xfrm>
        </p:spPr>
        <p:txBody>
          <a:bodyPr/>
          <a:lstStyle/>
          <a:p>
            <a:fld id="{3B11CC8D-D17E-3E48-9BF0-884D68893E17}" type="datetime1">
              <a:rPr lang="fi-FI" smtClean="0"/>
              <a:pPr/>
              <a:t>18.10.2024</a:t>
            </a:fld>
            <a:r>
              <a:rPr lang="fi-FI"/>
              <a:t> Jyrki Vatanen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64253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E49D7346-0F30-BDF5-0863-7D8C63060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650"/>
            <a:ext cx="10117508" cy="4650313"/>
          </a:xfrm>
        </p:spPr>
        <p:txBody>
          <a:bodyPr>
            <a:normAutofit fontScale="47500" lnSpcReduction="20000"/>
          </a:bodyPr>
          <a:lstStyle/>
          <a:p>
            <a:r>
              <a:rPr lang="fi-FI" dirty="0"/>
              <a:t>8.	Aikataulu</a:t>
            </a:r>
          </a:p>
          <a:p>
            <a:endParaRPr lang="fi-FI" dirty="0"/>
          </a:p>
          <a:p>
            <a:r>
              <a:rPr lang="fi-FI" dirty="0"/>
              <a:t>18.6.	Laadintaohjeen käsittely aluehallituksessa</a:t>
            </a:r>
          </a:p>
          <a:p>
            <a:r>
              <a:rPr lang="fi-FI" dirty="0"/>
              <a:t>11.9	Talousarvioehdotus toimialueittain valmiina</a:t>
            </a:r>
          </a:p>
          <a:p>
            <a:r>
              <a:rPr lang="fi-FI" dirty="0"/>
              <a:t>11.9.	Toimialueiden toimintasuunnitelmaesitykset toimitetaan talouspäällikkö Hannu-Pekka </a:t>
            </a:r>
            <a:r>
              <a:rPr lang="fi-FI" dirty="0" err="1"/>
              <a:t>Neuvoselle</a:t>
            </a:r>
            <a:endParaRPr lang="fi-FI" dirty="0"/>
          </a:p>
          <a:p>
            <a:r>
              <a:rPr lang="fi-FI" dirty="0"/>
              <a:t>17.9.	Merkittävimmät riskit tulee olla koostettuna </a:t>
            </a:r>
            <a:r>
              <a:rPr lang="fi-FI" dirty="0" err="1"/>
              <a:t>Graniteen</a:t>
            </a:r>
            <a:endParaRPr lang="fi-FI" dirty="0"/>
          </a:p>
          <a:p>
            <a:r>
              <a:rPr lang="fi-FI" dirty="0"/>
              <a:t>12.-24.9.	Hyvinvointialueen johdon ja toimialueiden väliset talousarvioneuvottelut / viranhaltijoiden talousarvioseminaari</a:t>
            </a:r>
          </a:p>
          <a:p>
            <a:r>
              <a:rPr lang="fi-FI" dirty="0"/>
              <a:t>30.9.	Muutokset organisaatiohierarkiaan oltava tiedossa ja toimitettu talouspäällikkö Hannu-Pekka </a:t>
            </a:r>
            <a:r>
              <a:rPr lang="fi-FI" dirty="0" err="1"/>
              <a:t>Neuvoselle</a:t>
            </a:r>
            <a:endParaRPr lang="fi-FI" dirty="0"/>
          </a:p>
          <a:p>
            <a:r>
              <a:rPr lang="fi-FI" dirty="0"/>
              <a:t>8.10.	Aluehallituksen talousarvioseminaari</a:t>
            </a:r>
          </a:p>
          <a:p>
            <a:r>
              <a:rPr lang="fi-FI" dirty="0"/>
              <a:t>15.10.	Talousarvioehdotuksen käsittely aluehallituksessa </a:t>
            </a:r>
          </a:p>
          <a:p>
            <a:r>
              <a:rPr lang="fi-FI" dirty="0"/>
              <a:t>28.10.	Aluevaltuuston talousarvioinfo</a:t>
            </a:r>
          </a:p>
          <a:p>
            <a:r>
              <a:rPr lang="fi-FI" dirty="0"/>
              <a:t>31.10.	Elinkaarilautakuntien kannanotot talousarvioehdotuksiin</a:t>
            </a:r>
          </a:p>
          <a:p>
            <a:r>
              <a:rPr lang="fi-FI" dirty="0"/>
              <a:t>31.10.	Lakisääteisten vaikuttamistoimielinten talousarvioehdotukset valmiina</a:t>
            </a:r>
          </a:p>
          <a:p>
            <a:r>
              <a:rPr lang="fi-FI" dirty="0"/>
              <a:t>12.11.	Talousarvioehdotuksen käsittely aluehallituksessa </a:t>
            </a:r>
          </a:p>
          <a:p>
            <a:r>
              <a:rPr lang="fi-FI" dirty="0"/>
              <a:t>26.11.	Lopullisen talousarvioehdotuksen käsittely aluehallituksessa</a:t>
            </a:r>
          </a:p>
          <a:p>
            <a:r>
              <a:rPr lang="fi-FI" dirty="0"/>
              <a:t>26.11.	Aluevaltuuston talousarvioinfo</a:t>
            </a:r>
          </a:p>
          <a:p>
            <a:r>
              <a:rPr lang="fi-FI" dirty="0"/>
              <a:t>9.12.	Lopullisen talousarvioehdotuksen käsittely aluevaltuustossa</a:t>
            </a:r>
          </a:p>
          <a:p>
            <a:r>
              <a:rPr lang="fi-FI" dirty="0"/>
              <a:t>10.12.	Palveluhinnaston käsittely aluehallituksessa</a:t>
            </a:r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42F1436-4F7E-A02F-4B71-CC423FC3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F56E075F-28BC-8C34-6F95-C79DC5BB1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Talousarvion laadinta-aikataulu 2025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2175D3-3054-AC9A-E6C4-14A712AFC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4852A8-4BE1-3E55-A802-973D61D41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10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0090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38239239-5F6F-8AB5-5DF2-31BC814C2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924" y="850790"/>
            <a:ext cx="11527958" cy="55055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Aluehallitus 18.6.2024 hyväksynyt talousarvion valmisteluohjeet</a:t>
            </a:r>
          </a:p>
          <a:p>
            <a:pPr marL="0" indent="0">
              <a:buNone/>
            </a:pPr>
            <a:endParaRPr lang="fi-FI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Aluehallitus antanut raamiin: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Sote yhteensä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Pelastuslaitos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Hallinto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Konsernipalvelut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i-FI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Tavoitteena +/- 0 tulos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Henkilöstökulut huomioidaan sopimusten mukaan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Yhteistoimintamenettelyn toimenpiteet huomioidaan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Muutosohjelman toimenpiteet huomioidaan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8135B7C-F1FB-DB31-3804-6BDCE5BA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B4377D1F-FD61-9877-3A7D-232B047E1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074779" cy="610898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Talousarviovalmistelu 2025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C67A56-4D54-C995-51B4-9CAEB67C2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7E59AE-CFB7-A039-2DD8-1E6710925E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5147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A07E70AD-340F-285E-B005-15F66593A5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0257" y="2223170"/>
            <a:ext cx="11666765" cy="3077154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32201A4-A893-B81C-3555-C229F130C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D923F900-3A3D-96F8-EC24-44442CD3E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/>
              <a:t>Talousarvion 2025 suunnitteluraami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0E5583-D83E-C3DF-1F38-ECD0B788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928D0D-1EF7-A938-7265-E5846EE61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0512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DDF6E1EC-04A8-9F58-86BA-2875E99CA9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1621" y="1463677"/>
            <a:ext cx="9075168" cy="3930646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64EDB1-120F-D98E-CFC1-D837EF2B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D9D078B3-AF4C-3AA9-0062-B7AAA8711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425" y="136525"/>
            <a:ext cx="9882283" cy="833534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200" dirty="0"/>
              <a:t>Rahoitus vuosille 2025 – 2028</a:t>
            </a:r>
            <a:br>
              <a:rPr lang="fi-FI" sz="3200" dirty="0"/>
            </a:br>
            <a:r>
              <a:rPr lang="fi-FI" sz="2700" dirty="0"/>
              <a:t>(Rahoituksen painelaskelma)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077550-3F3E-6414-A969-BE6716EED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CBD086-2985-2D41-925D-5B4335C287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5306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E2083CF-F777-D520-AFA7-32BE49761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733F6961-1FF6-C252-0F4F-26A2B965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022" y="136526"/>
            <a:ext cx="10074779" cy="905096"/>
          </a:xfrm>
        </p:spPr>
        <p:txBody>
          <a:bodyPr>
            <a:normAutofit fontScale="90000"/>
          </a:bodyPr>
          <a:lstStyle/>
          <a:p>
            <a:pPr algn="ctr"/>
            <a:br>
              <a:rPr lang="fi-FI" sz="3100" dirty="0"/>
            </a:br>
            <a:r>
              <a:rPr lang="fi-FI" sz="3100" dirty="0"/>
              <a:t>Julkisen talouden suunnitelman mukaiset toimenpiteet</a:t>
            </a:r>
            <a:br>
              <a:rPr lang="fi-FI" dirty="0"/>
            </a:b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F36E10-83C6-9C29-E1E4-4022D6903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518E9D-6B8B-4AFB-1D85-E75B4764A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5</a:t>
            </a:fld>
            <a:endParaRPr lang="en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90878460-0B4F-FAA3-B003-5A6FD43FD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69" y="1360710"/>
            <a:ext cx="9948408" cy="41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93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1" y="365125"/>
            <a:ext cx="10117508" cy="843743"/>
          </a:xfrm>
        </p:spPr>
        <p:txBody>
          <a:bodyPr>
            <a:normAutofit/>
          </a:bodyPr>
          <a:lstStyle/>
          <a:p>
            <a:pPr algn="ctr"/>
            <a:r>
              <a:rPr lang="fi-FI" sz="2400" dirty="0"/>
              <a:t>Satakunnan väestönkehitys 2010-2040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6</a:t>
            </a:fld>
            <a:endParaRPr lang="en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4" y="1453578"/>
            <a:ext cx="8343207" cy="4417559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2768137" y="6111640"/>
            <a:ext cx="8495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dirty="0">
                <a:latin typeface="+mn-lt"/>
                <a:cs typeface="Poppins" pitchFamily="2" charset="77"/>
              </a:rPr>
              <a:t>Satakunnan toteutunut ja ennakoitu väestönkehitys 2010-2040</a:t>
            </a:r>
          </a:p>
        </p:txBody>
      </p:sp>
    </p:spTree>
    <p:extLst>
      <p:ext uri="{BB962C8B-B14F-4D97-AF65-F5344CB8AC3E}">
        <p14:creationId xmlns:p14="http://schemas.microsoft.com/office/powerpoint/2010/main" val="2973505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462F6C48-8D82-5318-6BC5-BF8E7452D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93794"/>
            <a:ext cx="9991477" cy="3284738"/>
          </a:xfrm>
        </p:spPr>
        <p:txBody>
          <a:bodyPr/>
          <a:lstStyle/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r>
              <a:rPr lang="fi-FI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Toimialueen kuvaus ja toiminta-ajatus</a:t>
            </a: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endParaRPr lang="fi-FI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r>
              <a:rPr lang="fi-FI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Toiminnan painopisteet ja keskeiset muutokset</a:t>
            </a: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endParaRPr lang="fi-FI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14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r>
              <a:rPr lang="fi-FI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Talousarvion toiminnalliset tavoitteet</a:t>
            </a:r>
          </a:p>
          <a:p>
            <a:pPr marL="800100" lvl="1" indent="-34290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828040" algn="l"/>
                <a:tab pos="1656080" algn="l"/>
              </a:tabLst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Toiminnalliset tavoitteet tulee laatia niin, että strategisista periaatteista valitaan 2-3 periaatetta ja niille valitaan 1-2 mitattavaa tavoitetta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94D89D2-324F-EBB5-CA90-17039F0E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13D-C97E-8141-A9FE-5A635C5F607E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28905D04-3601-EECA-045B-FEB84F857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86248"/>
            <a:ext cx="10117508" cy="631646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Toimialueiden toimintasuunnitelmat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3D0504-0100-E738-EDFB-681B798D3D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6A8792-F73F-37C1-113E-059A10FA4B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7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79709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38133E7-FBF1-21E1-DB43-7EE43B99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53871"/>
            <a:ext cx="10897925" cy="45230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Taloussuunnitelma vuosille 2025 – 2027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Talousarviovuosi 2025 on taloussuunnitelman ensimmäinen vuosi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Kumulatiiviset alijäämät vuosilta 2023 ja 2024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Kumulatiiviset alijäämät arviolta n. 130 milj. euroa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Kertyneet alijäämät vuosilta 2023 ja 2024 tulisi kattaa vuoden 2026 loppuun mennessä</a:t>
            </a:r>
          </a:p>
          <a:p>
            <a:pPr marL="457200" lvl="1" indent="0">
              <a:buNone/>
            </a:pP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1B2333-8B10-598F-3474-8B77D766C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117F5B35-6254-DE8F-F10B-368A413E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393"/>
            <a:ext cx="10074779" cy="89849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Talousarvio 2025 ja taloussuunnitelma 2025 - 2027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5FA8FD-50DF-A221-D364-B262734F7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0994FC-9821-D1E1-15C5-07B5B5E10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7832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6B5AB77A-EC87-2CB3-4039-5567D5CBA0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963" y="1562563"/>
            <a:ext cx="8672847" cy="3911464"/>
          </a:xfr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96AFB98-C16F-9314-BA10-F25BB339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3AB3-EA71-B643-8DEB-4D9748D4296F}" type="datetime1">
              <a:rPr lang="fi-FI" smtClean="0"/>
              <a:t>18.10.2024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C4E79545-AE2B-E6BC-3A40-354076961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175"/>
            <a:ext cx="10074779" cy="1048155"/>
          </a:xfrm>
        </p:spPr>
        <p:txBody>
          <a:bodyPr>
            <a:normAutofit/>
          </a:bodyPr>
          <a:lstStyle/>
          <a:p>
            <a:pPr algn="ctr"/>
            <a:r>
              <a:rPr lang="fi-FI" b="0" dirty="0"/>
              <a:t>Talouden arviointimenettely</a:t>
            </a:r>
            <a:br>
              <a:rPr lang="fi-FI" b="0" dirty="0"/>
            </a:br>
            <a:r>
              <a:rPr lang="fi-FI" sz="1600" b="0" dirty="0"/>
              <a:t>(Pasi Leppänen: hyvinvointialueen talouden johtaminen käytännössä)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5288F1-A72B-E3A9-15DA-7CE956390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E4E883-A005-705C-AC0D-F57DE0316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510FE8-D753-C647-A925-D4EB5DB9B7DB}" type="slidenum">
              <a:rPr lang="en-FI" smtClean="0"/>
              <a:pPr/>
              <a:t>9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26734608"/>
      </p:ext>
    </p:extLst>
  </p:cSld>
  <p:clrMapOvr>
    <a:masterClrMapping/>
  </p:clrMapOvr>
</p:sld>
</file>

<file path=ppt/theme/theme1.xml><?xml version="1.0" encoding="utf-8"?>
<a:theme xmlns:a="http://schemas.openxmlformats.org/drawingml/2006/main" name="SHA Sote/Vihrea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2A56609D-893F-8E47-914B-376BAFE714FF}"/>
    </a:ext>
  </a:extLst>
</a:theme>
</file>

<file path=ppt/theme/theme2.xml><?xml version="1.0" encoding="utf-8"?>
<a:theme xmlns:a="http://schemas.openxmlformats.org/drawingml/2006/main" name="SHA Pelastus/Punainen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AD223095-1438-654F-A685-81DE42A807F7}"/>
    </a:ext>
  </a:extLst>
</a:theme>
</file>

<file path=ppt/theme/theme3.xml><?xml version="1.0" encoding="utf-8"?>
<a:theme xmlns:a="http://schemas.openxmlformats.org/drawingml/2006/main" name="SHA Hallinto/Sininen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6D90EAC8-937D-6347-A51A-E35764F8713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37AC0A5DBE2B04FBEF591DD579FD0BB" ma:contentTypeVersion="8" ma:contentTypeDescription="Luo uusi asiakirja." ma:contentTypeScope="" ma:versionID="2f70efa20d96db1056a975f9a125e633">
  <xsd:schema xmlns:xsd="http://www.w3.org/2001/XMLSchema" xmlns:xs="http://www.w3.org/2001/XMLSchema" xmlns:p="http://schemas.microsoft.com/office/2006/metadata/properties" xmlns:ns3="922b59c8-a08e-465a-819c-eb51de761b3d" xmlns:ns4="08bf3a15-36af-4c1b-a4ce-72e482109eb6" targetNamespace="http://schemas.microsoft.com/office/2006/metadata/properties" ma:root="true" ma:fieldsID="bdefb570749906e6e12b91e81c26fe7e" ns3:_="" ns4:_="">
    <xsd:import namespace="922b59c8-a08e-465a-819c-eb51de761b3d"/>
    <xsd:import namespace="08bf3a15-36af-4c1b-a4ce-72e482109eb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2b59c8-a08e-465a-819c-eb51de761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f3a15-36af-4c1b-a4ce-72e482109eb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22b59c8-a08e-465a-819c-eb51de761b3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1FD1E7-8D49-4CE7-A3F5-40F3AE63FA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2b59c8-a08e-465a-819c-eb51de761b3d"/>
    <ds:schemaRef ds:uri="08bf3a15-36af-4c1b-a4ce-72e482109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61C5CA-4A54-4FC1-BA87-B0389994A409}">
  <ds:schemaRefs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922b59c8-a08e-465a-819c-eb51de761b3d"/>
    <ds:schemaRef ds:uri="http://schemas.microsoft.com/office/2006/documentManagement/types"/>
    <ds:schemaRef ds:uri="http://purl.org/dc/elements/1.1/"/>
    <ds:schemaRef ds:uri="http://schemas.microsoft.com/office/2006/metadata/properties"/>
    <ds:schemaRef ds:uri="08bf3a15-36af-4c1b-a4ce-72e482109eb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EBA4AE8-D1D9-44DF-B0A2-516CB5CF2E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sha_esityspohja_FI(4)</Template>
  <TotalTime>7650</TotalTime>
  <Words>316</Words>
  <Application>Microsoft Office PowerPoint</Application>
  <PresentationFormat>Laajakuva</PresentationFormat>
  <Paragraphs>78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Poppins</vt:lpstr>
      <vt:lpstr>Wingdings</vt:lpstr>
      <vt:lpstr>SHA Sote/Vihrea</vt:lpstr>
      <vt:lpstr>SHA Pelastus/Punainen</vt:lpstr>
      <vt:lpstr>SHA Hallinto/Sininen</vt:lpstr>
      <vt:lpstr>Satakunnan hyvinvointialueen talousarvio 2025 sekä toiminta- ja taloussuunnitelma 2025 - 2027 </vt:lpstr>
      <vt:lpstr>Talousarviovalmistelu 2025</vt:lpstr>
      <vt:lpstr>Talousarvion 2025 suunnitteluraami</vt:lpstr>
      <vt:lpstr>Rahoitus vuosille 2025 – 2028 (Rahoituksen painelaskelma)</vt:lpstr>
      <vt:lpstr> Julkisen talouden suunnitelman mukaiset toimenpiteet </vt:lpstr>
      <vt:lpstr>Satakunnan väestönkehitys 2010-2040</vt:lpstr>
      <vt:lpstr>Toimialueiden toimintasuunnitelmat</vt:lpstr>
      <vt:lpstr>Talousarvio 2025 ja taloussuunnitelma 2025 - 2027</vt:lpstr>
      <vt:lpstr>Talouden arviointimenettely (Pasi Leppänen: hyvinvointialueen talouden johtaminen käytännössä)</vt:lpstr>
      <vt:lpstr>Talousarvion laadinta-aikataulu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Mira Metsälä</dc:creator>
  <cp:lastModifiedBy>Eliisa Saarinen</cp:lastModifiedBy>
  <cp:revision>177</cp:revision>
  <dcterms:created xsi:type="dcterms:W3CDTF">2022-06-21T10:02:14Z</dcterms:created>
  <dcterms:modified xsi:type="dcterms:W3CDTF">2024-10-18T05:17:58Z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0x010100537AC0A5DBE2B04FBEF591DD579FD0BB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2024-09-18T09:41:53Z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f1fc3d0a-ee56-4f33-ab7c-c77444ca1078</vt:lpwstr>
  </property>
  <property fmtid="{D5CDD505-2E9C-101B-9397-08002B2CF9AE}" pid="8" name="MSIP_Label_defa4170-0d19-0005-0004-bc88714345d2_ActionId">
    <vt:lpwstr>df4caab8-352a-41c1-a8f7-3b8570f48002</vt:lpwstr>
  </property>
  <property fmtid="{D5CDD505-2E9C-101B-9397-08002B2CF9AE}" pid="9" name="MSIP_Label_defa4170-0d19-0005-0004-bc88714345d2_ContentBits">
    <vt:lpwstr>0</vt:lpwstr>
  </property>
</Properties>
</file>